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3" r:id="rId4"/>
    <p:sldId id="269" r:id="rId5"/>
    <p:sldId id="286" r:id="rId6"/>
    <p:sldId id="281" r:id="rId7"/>
    <p:sldId id="270" r:id="rId8"/>
    <p:sldId id="271" r:id="rId9"/>
    <p:sldId id="275" r:id="rId10"/>
    <p:sldId id="272" r:id="rId11"/>
    <p:sldId id="273" r:id="rId12"/>
    <p:sldId id="260" r:id="rId13"/>
    <p:sldId id="261" r:id="rId14"/>
    <p:sldId id="274" r:id="rId15"/>
    <p:sldId id="266" r:id="rId16"/>
    <p:sldId id="258" r:id="rId17"/>
    <p:sldId id="259" r:id="rId18"/>
    <p:sldId id="268" r:id="rId19"/>
    <p:sldId id="267" r:id="rId20"/>
    <p:sldId id="280" r:id="rId21"/>
    <p:sldId id="264" r:id="rId22"/>
    <p:sldId id="284" r:id="rId23"/>
    <p:sldId id="279" r:id="rId24"/>
    <p:sldId id="283" r:id="rId25"/>
    <p:sldId id="287" r:id="rId26"/>
    <p:sldId id="277" r:id="rId27"/>
    <p:sldId id="278" r:id="rId28"/>
    <p:sldId id="282" r:id="rId29"/>
    <p:sldId id="265" r:id="rId30"/>
    <p:sldId id="285" r:id="rId31"/>
  </p:sldIdLst>
  <p:sldSz cx="9144000" cy="6858000" type="screen4x3"/>
  <p:notesSz cx="6858000" cy="973455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176" autoAdjust="0"/>
  </p:normalViewPr>
  <p:slideViewPr>
    <p:cSldViewPr>
      <p:cViewPr varScale="1">
        <p:scale>
          <a:sx n="85" d="100"/>
          <a:sy n="85" d="100"/>
        </p:scale>
        <p:origin x="-23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D3744-EF7D-4E8A-B19B-E3F8D9BD7F62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730250"/>
            <a:ext cx="4864100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623911"/>
            <a:ext cx="5486400" cy="4380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8507-EF91-426F-9323-5C86E5492AB5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Det er mange faguttrykk innen IT-sikkerhet og jeg</a:t>
            </a:r>
            <a:r>
              <a:rPr lang="nb-NO" baseline="0" dirty="0" smtClean="0"/>
              <a:t> skal gå igjennom noen av de viktigste.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aseline="0" dirty="0" smtClean="0"/>
              <a:t>Spørsmål til salen:</a:t>
            </a:r>
          </a:p>
          <a:p>
            <a:endParaRPr lang="nb-NO" dirty="0" smtClean="0"/>
          </a:p>
          <a:p>
            <a:r>
              <a:rPr lang="nb-NO" dirty="0" smtClean="0"/>
              <a:t>Bytter</a:t>
            </a:r>
            <a:r>
              <a:rPr lang="nb-NO" baseline="0" dirty="0" smtClean="0"/>
              <a:t> du passord ofte?</a:t>
            </a:r>
          </a:p>
          <a:p>
            <a:r>
              <a:rPr lang="nb-NO" dirty="0" smtClean="0"/>
              <a:t>Hva er et godt passord?</a:t>
            </a:r>
            <a:endParaRPr lang="nb-NO" baseline="0" dirty="0" smtClean="0"/>
          </a:p>
          <a:p>
            <a:r>
              <a:rPr lang="nb-NO" baseline="0" dirty="0" smtClean="0"/>
              <a:t>- Et godt passord består av store, små bokstaver og tall med minimum 6 tegn</a:t>
            </a:r>
          </a:p>
          <a:p>
            <a:endParaRPr lang="nb-NO" baseline="0" dirty="0" smtClean="0"/>
          </a:p>
          <a:p>
            <a:r>
              <a:rPr lang="nb-NO" baseline="0" dirty="0" smtClean="0"/>
              <a:t>Hvor ofte tror du det anbefales å bytte passord?</a:t>
            </a:r>
          </a:p>
          <a:p>
            <a:pPr>
              <a:buFontTx/>
              <a:buChar char="-"/>
            </a:pPr>
            <a:r>
              <a:rPr lang="nb-NO" baseline="0" dirty="0" smtClean="0"/>
              <a:t> Det anbefales å bytte passord minimum vær 3mnd </a:t>
            </a:r>
          </a:p>
          <a:p>
            <a:pPr>
              <a:buFontTx/>
              <a:buNone/>
            </a:pPr>
            <a:r>
              <a:rPr lang="nb-NO" baseline="0" dirty="0" smtClean="0"/>
              <a:t> </a:t>
            </a:r>
          </a:p>
          <a:p>
            <a:pPr>
              <a:buFontTx/>
              <a:buChar char="-"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Snakk litt rundt om hva slags konsekvenser det kan medføre å offentligjøre</a:t>
            </a:r>
            <a:r>
              <a:rPr lang="nb-NO" baseline="0" dirty="0" smtClean="0"/>
              <a:t> seg selv på nett.</a:t>
            </a:r>
          </a:p>
          <a:p>
            <a:endParaRPr lang="nb-NO" baseline="0" dirty="0" smtClean="0"/>
          </a:p>
          <a:p>
            <a:endParaRPr lang="nb-NO" baseline="0" dirty="0" smtClean="0"/>
          </a:p>
          <a:p>
            <a:r>
              <a:rPr lang="nb-NO" baseline="0" dirty="0" smtClean="0"/>
              <a:t>Spørsmål til salen: </a:t>
            </a:r>
          </a:p>
          <a:p>
            <a:endParaRPr lang="nb-NO" dirty="0" smtClean="0"/>
          </a:p>
          <a:p>
            <a:r>
              <a:rPr lang="nb-NO" dirty="0" smtClean="0"/>
              <a:t>Tenker</a:t>
            </a:r>
            <a:r>
              <a:rPr lang="nb-NO" baseline="0" dirty="0" smtClean="0"/>
              <a:t> du på hvilke konsekvenser det kan ha å legge ut sist helgs fyllebilder av deg selv og/eller vennene dine?</a:t>
            </a:r>
          </a:p>
          <a:p>
            <a:r>
              <a:rPr lang="nb-NO" baseline="0" dirty="0" smtClean="0"/>
              <a:t>Eller feriebildene av barna?</a:t>
            </a:r>
          </a:p>
          <a:p>
            <a:endParaRPr lang="nb-NO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aseline="0" dirty="0" smtClean="0"/>
              <a:t>Noen som vurderer et yrke innen Politiet / Forsvaret / </a:t>
            </a:r>
            <a:r>
              <a:rPr lang="nb-NO" baseline="0" dirty="0" err="1" smtClean="0"/>
              <a:t>Vaktselsskaper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etc</a:t>
            </a:r>
            <a:r>
              <a:rPr lang="nb-NO" baseline="0" dirty="0" smtClean="0"/>
              <a:t>? (Slike yrker krever sikkerhetsklarering)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aseline="0" dirty="0" smtClean="0"/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Dette er spam</a:t>
            </a:r>
            <a:r>
              <a:rPr lang="nb-NO" baseline="0" dirty="0" smtClean="0"/>
              <a:t> over MSN og det er tydelig at avsender har blitt infisert av et MSN virus. </a:t>
            </a:r>
          </a:p>
          <a:p>
            <a:r>
              <a:rPr lang="nb-NO" baseline="0" dirty="0" smtClean="0"/>
              <a:t>Det er veldig sannsynlig at maskinen din også ville blitt infisert hvis du trykket på linken i denne meldingen.</a:t>
            </a:r>
          </a:p>
          <a:p>
            <a:endParaRPr lang="nb-NO" baseline="0" dirty="0" smtClean="0"/>
          </a:p>
          <a:p>
            <a:r>
              <a:rPr lang="nb-NO" baseline="0" dirty="0" smtClean="0"/>
              <a:t>Hva gjør dette MSN viruset?</a:t>
            </a:r>
          </a:p>
          <a:p>
            <a:r>
              <a:rPr lang="nb-NO" baseline="0" dirty="0" smtClean="0"/>
              <a:t> - Sender slike meldinger opptil flere ganger om dagen til alle i din kontaktliste i håp om at den får lov til å spre seg videre</a:t>
            </a:r>
          </a:p>
          <a:p>
            <a:endParaRPr lang="nb-NO" baseline="0" dirty="0" smtClean="0"/>
          </a:p>
          <a:p>
            <a:r>
              <a:rPr lang="nb-NO" baseline="0" dirty="0" smtClean="0"/>
              <a:t>Tiltak:</a:t>
            </a:r>
          </a:p>
          <a:p>
            <a:endParaRPr lang="nb-NO" baseline="0" dirty="0" smtClean="0"/>
          </a:p>
          <a:p>
            <a:r>
              <a:rPr lang="nb-NO" baseline="0" dirty="0" smtClean="0"/>
              <a:t>Ikke trykk på linker sendt fra MSN. UANSETT hva det er. (Sjekk i hvert fall med avsender at personen faktisk har sendt deg en link av egen vilje.)</a:t>
            </a:r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Har du noen gang sett en</a:t>
            </a:r>
            <a:r>
              <a:rPr lang="nb-NO" baseline="0" dirty="0" smtClean="0"/>
              <a:t> slik melding?</a:t>
            </a:r>
          </a:p>
          <a:p>
            <a:endParaRPr lang="nb-NO" baseline="0" dirty="0" smtClean="0"/>
          </a:p>
          <a:p>
            <a:r>
              <a:rPr lang="nb-NO" baseline="0" dirty="0" smtClean="0"/>
              <a:t>Trykker du tillat her, gir du utviklerne  av </a:t>
            </a:r>
            <a:r>
              <a:rPr lang="nb-NO" baseline="0" dirty="0" err="1" smtClean="0"/>
              <a:t>Facebook</a:t>
            </a:r>
            <a:r>
              <a:rPr lang="nb-NO" baseline="0" dirty="0" smtClean="0"/>
              <a:t> applikasjonen Mafia </a:t>
            </a:r>
            <a:r>
              <a:rPr lang="nb-NO" baseline="0" dirty="0" err="1" smtClean="0"/>
              <a:t>Wars</a:t>
            </a:r>
            <a:r>
              <a:rPr lang="nb-NO" baseline="0" dirty="0" smtClean="0"/>
              <a:t> tilgang til ALL informasjonen du har lagt inn på </a:t>
            </a:r>
            <a:r>
              <a:rPr lang="nb-NO" baseline="0" dirty="0" err="1" smtClean="0"/>
              <a:t>facebook</a:t>
            </a:r>
            <a:r>
              <a:rPr lang="nb-NO" baseline="0" dirty="0" smtClean="0"/>
              <a:t>.</a:t>
            </a:r>
          </a:p>
          <a:p>
            <a:r>
              <a:rPr lang="nb-NO" baseline="0" dirty="0" smtClean="0"/>
              <a:t>Bilder, Fødselsdato, Bosted, Hvem du er venn med, etc.</a:t>
            </a:r>
          </a:p>
          <a:p>
            <a:endParaRPr lang="nb-NO" baseline="0" dirty="0" smtClean="0"/>
          </a:p>
          <a:p>
            <a:r>
              <a:rPr lang="nb-NO" baseline="0" dirty="0" smtClean="0"/>
              <a:t>Hva er galt med det?</a:t>
            </a:r>
          </a:p>
          <a:p>
            <a:r>
              <a:rPr lang="nb-NO" baseline="0" dirty="0" smtClean="0"/>
              <a:t>Vet du hva de skal bruke informasjonen til?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Eks:</a:t>
            </a:r>
          </a:p>
          <a:p>
            <a:endParaRPr lang="nb-NO" dirty="0" smtClean="0"/>
          </a:p>
          <a:p>
            <a:r>
              <a:rPr lang="nb-NO" baseline="0" dirty="0" smtClean="0"/>
              <a:t>Person A ringer en bedrifts IT-avdeling og utgir seg for å være en ansatt.  Person A sier han/hun har glemt passordet til sin e-post og lurer på om de kan bytte det, person B bytter passordet oppgir det nye passordet til person A.  (I store firmaer er dette mulig fordi IT-avdelingen ikke kjenner alle i bedriften) Derfor er det viktig at firamet har rutiner som forhindrer dette.</a:t>
            </a:r>
          </a:p>
          <a:p>
            <a:endParaRPr lang="nb-NO" baseline="0" dirty="0" smtClean="0"/>
          </a:p>
          <a:p>
            <a:r>
              <a:rPr lang="nb-NO" baseline="0" dirty="0" smtClean="0"/>
              <a:t>Hvordan kan dette forhindres?</a:t>
            </a:r>
          </a:p>
          <a:p>
            <a:endParaRPr lang="nb-NO" baseline="0" dirty="0" smtClean="0"/>
          </a:p>
          <a:p>
            <a:r>
              <a:rPr lang="nb-NO" baseline="0" dirty="0" smtClean="0"/>
              <a:t>Svar: </a:t>
            </a:r>
          </a:p>
          <a:p>
            <a:pPr marL="228600" indent="-228600">
              <a:buFont typeface="+mj-lt"/>
              <a:buAutoNum type="arabicPeriod"/>
            </a:pPr>
            <a:r>
              <a:rPr lang="nb-NO" baseline="0" dirty="0" smtClean="0"/>
              <a:t>Sende passordet på SMS til person A’s registrerte telefonnr i bedriftens interne system</a:t>
            </a:r>
          </a:p>
          <a:p>
            <a:pPr marL="228600" indent="-228600">
              <a:buFont typeface="+mj-lt"/>
              <a:buAutoNum type="arabicPeriod"/>
            </a:pPr>
            <a:r>
              <a:rPr lang="nb-NO" baseline="0" dirty="0" smtClean="0"/>
              <a:t>Be personen møte opp på avdelingen og legitimere seg selv</a:t>
            </a:r>
          </a:p>
          <a:p>
            <a:endParaRPr lang="nb-NO" baseline="0" dirty="0" smtClean="0"/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18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Hvordan tror du personer</a:t>
            </a:r>
            <a:r>
              <a:rPr lang="nb-NO" baseline="0" dirty="0" smtClean="0"/>
              <a:t> som jobber innen dette fagfeltet får informasjonen sin?</a:t>
            </a:r>
          </a:p>
          <a:p>
            <a:endParaRPr lang="nb-NO" baseline="0" dirty="0" smtClean="0"/>
          </a:p>
          <a:p>
            <a:r>
              <a:rPr lang="nb-NO" dirty="0" smtClean="0"/>
              <a:t>Snakk om forskjellige metoder:</a:t>
            </a:r>
          </a:p>
          <a:p>
            <a:pPr>
              <a:buFont typeface="Arial" pitchFamily="34" charset="0"/>
              <a:buChar char="•"/>
            </a:pPr>
            <a:endParaRPr lang="nb-NO" dirty="0" smtClean="0"/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 Dumbsterdiving</a:t>
            </a:r>
          </a:p>
          <a:p>
            <a:pPr lvl="1">
              <a:buFont typeface="Arial" pitchFamily="34" charset="0"/>
              <a:buChar char="•"/>
            </a:pPr>
            <a:r>
              <a:rPr lang="nb-NO" dirty="0" smtClean="0"/>
              <a:t> Person</a:t>
            </a:r>
            <a:r>
              <a:rPr lang="nb-NO" baseline="0" dirty="0" smtClean="0"/>
              <a:t> A tar seg tid til å gå igjennom det person B definerer som søppel og har kastet i søppellkassa</a:t>
            </a:r>
            <a:endParaRPr lang="nb-NO" dirty="0" smtClean="0"/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 Social enginering</a:t>
            </a:r>
          </a:p>
          <a:p>
            <a:pPr lvl="1">
              <a:buFont typeface="Arial" pitchFamily="34" charset="0"/>
              <a:buChar char="•"/>
            </a:pPr>
            <a:r>
              <a:rPr lang="nb-NO" dirty="0" smtClean="0"/>
              <a:t> Sosial manipulering er kunsten å lure til seg informasjon fra en bruker ved hjelp av sosiale ferdigheter. </a:t>
            </a:r>
          </a:p>
          <a:p>
            <a:pPr lvl="1">
              <a:buFont typeface="Arial" pitchFamily="34" charset="0"/>
              <a:buChar char="•"/>
            </a:pPr>
            <a:r>
              <a:rPr lang="nb-NO" dirty="0" smtClean="0"/>
              <a:t> Som</a:t>
            </a:r>
            <a:r>
              <a:rPr lang="nb-NO" baseline="0" dirty="0" smtClean="0"/>
              <a:t> forklart i forrige fane</a:t>
            </a:r>
            <a:endParaRPr lang="nb-NO" dirty="0" smtClean="0"/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 Phising</a:t>
            </a:r>
          </a:p>
          <a:p>
            <a:pPr lvl="1">
              <a:buFont typeface="Arial" pitchFamily="34" charset="0"/>
              <a:buChar char="•"/>
            </a:pPr>
            <a:r>
              <a:rPr lang="nb-NO" dirty="0" smtClean="0"/>
              <a:t> Digital snoking eller fisking etter sensitiv informasjon, som passord eller kredittkortnummer</a:t>
            </a:r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 Overvåk</a:t>
            </a:r>
            <a:r>
              <a:rPr lang="nb-NO" baseline="0" dirty="0" smtClean="0"/>
              <a:t>ing</a:t>
            </a:r>
          </a:p>
          <a:p>
            <a:pPr lvl="1">
              <a:buFont typeface="Arial" pitchFamily="34" charset="0"/>
              <a:buChar char="•"/>
            </a:pPr>
            <a:r>
              <a:rPr lang="nb-NO" baseline="0" dirty="0" smtClean="0"/>
              <a:t> Følge en persons/firmas livsmønster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Nå kommer en video som forklarer</a:t>
            </a:r>
            <a:r>
              <a:rPr lang="nb-NO" baseline="0" dirty="0" smtClean="0"/>
              <a:t> litt om bruk av bankort på nett kontra å bruke det i en vanlig butikk. </a:t>
            </a:r>
          </a:p>
          <a:p>
            <a:r>
              <a:rPr lang="nb-NO" baseline="0" dirty="0" smtClean="0"/>
              <a:t> - Ref Det mye omtalte utrykket Bankkkort Shimming og hvilke farer dette kan medføre.</a:t>
            </a:r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19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21</a:t>
            </a:fld>
            <a:endParaRPr lang="nb-NO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nb-NO" sz="1200" dirty="0" smtClean="0"/>
          </a:p>
          <a:p>
            <a:r>
              <a:rPr lang="nb-NO" dirty="0" smtClean="0"/>
              <a:t>Dette betyr hovedsakelig at hvis jeg har ditt personnr kan jeg bytte adressen din (byttes til en postboks</a:t>
            </a:r>
            <a:r>
              <a:rPr lang="nb-NO" baseline="0" dirty="0" smtClean="0"/>
              <a:t> eller en annens adresse)</a:t>
            </a:r>
            <a:r>
              <a:rPr lang="nb-NO" dirty="0" smtClean="0"/>
              <a:t>,</a:t>
            </a:r>
            <a:r>
              <a:rPr lang="nb-NO" baseline="0" dirty="0" smtClean="0"/>
              <a:t> noe som gjør det mulig å </a:t>
            </a:r>
            <a:r>
              <a:rPr lang="nb-NO" dirty="0" smtClean="0"/>
              <a:t> bestille pass i ditt navn med mitt bilde.</a:t>
            </a:r>
            <a:r>
              <a:rPr lang="nb-NO" baseline="0" dirty="0" smtClean="0"/>
              <a:t> </a:t>
            </a:r>
          </a:p>
          <a:p>
            <a:endParaRPr lang="nb-NO" baseline="0" dirty="0" smtClean="0"/>
          </a:p>
          <a:p>
            <a:r>
              <a:rPr lang="nb-NO" baseline="0" dirty="0" smtClean="0"/>
              <a:t>Dette g</a:t>
            </a:r>
            <a:r>
              <a:rPr lang="nb-NO" dirty="0" smtClean="0"/>
              <a:t>jør også mulig å bestille kredittkort</a:t>
            </a:r>
            <a:r>
              <a:rPr lang="nb-NO" baseline="0" dirty="0" smtClean="0"/>
              <a:t> som kan benyttes til </a:t>
            </a:r>
            <a:r>
              <a:rPr lang="nb-NO" dirty="0" smtClean="0"/>
              <a:t>å bestille og betale for en</a:t>
            </a:r>
            <a:r>
              <a:rPr lang="nb-NO" baseline="0" dirty="0" smtClean="0"/>
              <a:t> reise eller utstyr. </a:t>
            </a:r>
          </a:p>
          <a:p>
            <a:r>
              <a:rPr lang="nb-NO" baseline="0" dirty="0" smtClean="0"/>
              <a:t>Jeg kunne reist på ferie og du måtte betale regningen.  </a:t>
            </a:r>
            <a:r>
              <a:rPr lang="nb-NO" dirty="0" smtClean="0"/>
              <a:t> </a:t>
            </a:r>
          </a:p>
          <a:p>
            <a:endParaRPr lang="nb-NO" dirty="0" smtClean="0"/>
          </a:p>
          <a:p>
            <a:r>
              <a:rPr lang="nb-NO" dirty="0" smtClean="0"/>
              <a:t>Jeg</a:t>
            </a:r>
            <a:r>
              <a:rPr lang="nb-NO" baseline="0" dirty="0" smtClean="0"/>
              <a:t> kunne også rapportert førerkortet  ditt tapt og gått på Biltilsynet og fått utstedt et med mitt eget bilde. Dette gjør at neste gang jeg blir tatt for å kjøre for fort så ville DU fått boten eller i hverste fall mistet førerkortet.</a:t>
            </a:r>
          </a:p>
          <a:p>
            <a:r>
              <a:rPr lang="nb-NO" baseline="0" dirty="0" smtClean="0"/>
              <a:t> </a:t>
            </a:r>
          </a:p>
          <a:p>
            <a:r>
              <a:rPr lang="nb-NO" baseline="0" dirty="0" smtClean="0"/>
              <a:t>Neste film gir noen huskeregler om ID-tyveri.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22</a:t>
            </a:fld>
            <a:endParaRPr lang="nb-NO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b="1" u="sng" dirty="0" smtClean="0"/>
              <a:t>Har du noen gang lastet ned piratkopiert</a:t>
            </a:r>
            <a:r>
              <a:rPr lang="nb-NO" b="1" u="sng" baseline="0" dirty="0" smtClean="0"/>
              <a:t> musikk, film eller programvare fra en av disse nettjenestene?</a:t>
            </a:r>
            <a:endParaRPr lang="nb-NO" baseline="0" dirty="0" smtClean="0"/>
          </a:p>
          <a:p>
            <a:endParaRPr lang="nb-NO" baseline="0" dirty="0" smtClean="0"/>
          </a:p>
          <a:p>
            <a:r>
              <a:rPr lang="nb-NO" b="1" dirty="0" smtClean="0"/>
              <a:t>Hvis Ja:</a:t>
            </a:r>
            <a:endParaRPr lang="nb-NO" dirty="0" smtClean="0"/>
          </a:p>
          <a:p>
            <a:r>
              <a:rPr lang="nb-NO" dirty="0" smtClean="0"/>
              <a:t>Var</a:t>
            </a:r>
            <a:r>
              <a:rPr lang="nb-NO" baseline="0" dirty="0" smtClean="0"/>
              <a:t> det noe av innholdet du lastet ned som ikke fungerte?</a:t>
            </a:r>
          </a:p>
          <a:p>
            <a:r>
              <a:rPr lang="nb-NO" baseline="0" dirty="0" smtClean="0"/>
              <a:t>------------------</a:t>
            </a:r>
          </a:p>
          <a:p>
            <a:endParaRPr lang="nb-NO" baseline="0" dirty="0" smtClean="0"/>
          </a:p>
          <a:p>
            <a:r>
              <a:rPr lang="nb-NO" b="1" u="sng" baseline="0" dirty="0" smtClean="0"/>
              <a:t>Hvorfor tror du vi velger å laste ned ulovlig fremfor å betale?</a:t>
            </a:r>
          </a:p>
          <a:p>
            <a:r>
              <a:rPr lang="nb-NO" baseline="0" dirty="0" smtClean="0"/>
              <a:t> -  Jeg tror de fleste velger å gjøre det fordi det er enklere enn å betale for det.</a:t>
            </a:r>
          </a:p>
          <a:p>
            <a:r>
              <a:rPr lang="nb-NO" baseline="0" dirty="0" smtClean="0"/>
              <a:t> -  Tjenester som iTunes og Spotify fungerer jo for musikk. </a:t>
            </a:r>
          </a:p>
          <a:p>
            <a:r>
              <a:rPr lang="nb-NO" baseline="0" dirty="0" smtClean="0"/>
              <a:t> -  Problemet for filmbransjen ligger i for dårlige tjenester.</a:t>
            </a:r>
          </a:p>
          <a:p>
            <a:r>
              <a:rPr lang="nb-NO" baseline="0" dirty="0" smtClean="0"/>
              <a:t> - SF Movie Time tilbyr online video utleie. Denne fungerer IKKE tilfredsstillende, pr dags dato.</a:t>
            </a:r>
          </a:p>
          <a:p>
            <a:endParaRPr lang="nb-NO" baseline="0" dirty="0" smtClean="0"/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24</a:t>
            </a:fld>
            <a:endParaRPr lang="nb-NO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Steganography er kunsten og vitenskapen om å skrive skjulte meldinger på en slik måte at ingen, bortsett fra avsenderen og mottakeren,</a:t>
            </a:r>
            <a:r>
              <a:rPr lang="nb-NO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forstår innholdet</a:t>
            </a: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Ordet steganography er av gresk opprinnelse og betyr "skjult skrift". </a:t>
            </a:r>
          </a:p>
          <a:p>
            <a:endParaRPr lang="nb-NO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 første registrerte bruken av begrepet var</a:t>
            </a:r>
            <a:r>
              <a:rPr lang="nb-NO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1499 av Johannes Trithemius i hans Steganographia</a:t>
            </a:r>
            <a:r>
              <a:rPr lang="nb-NO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som er </a:t>
            </a: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avhandling om kryptografi og steganography forkledd i</a:t>
            </a:r>
            <a:r>
              <a:rPr lang="nb-NO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bok om magi. </a:t>
            </a:r>
          </a:p>
          <a:p>
            <a:endParaRPr lang="nb-NO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Vanligvis vil meldingene være skjult i bilder, artikler, handlelister eller annen covertext. Ofte kan det være brukt usynlig blekk mellom synlige linjer i et privat brev. </a:t>
            </a:r>
            <a:b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nb-NO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</a:t>
            </a:r>
          </a:p>
          <a:p>
            <a:r>
              <a:rPr lang="nb-NO" dirty="0" smtClean="0"/>
              <a:t>Prat litt rundt</a:t>
            </a:r>
            <a:r>
              <a:rPr lang="nb-NO" baseline="0" dirty="0" smtClean="0"/>
              <a:t> hvem som har nytte av dette og referer til terrorister og andre kriminelle grupper. </a:t>
            </a:r>
          </a:p>
          <a:p>
            <a:r>
              <a:rPr lang="nb-NO" baseline="0" dirty="0" smtClean="0"/>
              <a:t>Eks fra USAs fengsel Guantanamo på Cuba: </a:t>
            </a:r>
          </a:p>
          <a:p>
            <a:r>
              <a:rPr lang="nb-NO" baseline="0" dirty="0" smtClean="0"/>
              <a:t>Brev fra familiemedlemmer blir sensurert ved at deler av teksten tusjes over av sikkerhetsmyndighetene. </a:t>
            </a:r>
          </a:p>
          <a:p>
            <a:r>
              <a:rPr lang="nb-NO" baseline="0" dirty="0" smtClean="0"/>
              <a:t>Aviser sensureres ved at saker/leserinnlegg tusjes over eller sider rives ut. </a:t>
            </a:r>
          </a:p>
          <a:p>
            <a:endParaRPr lang="nb-NO" baseline="0" dirty="0" smtClean="0"/>
          </a:p>
          <a:p>
            <a:r>
              <a:rPr lang="nb-NO" baseline="0" dirty="0" smtClean="0"/>
              <a:t>Hvorfor?</a:t>
            </a:r>
          </a:p>
          <a:p>
            <a:r>
              <a:rPr lang="nb-NO" baseline="0" dirty="0" smtClean="0"/>
              <a:t>Slik at personer utenfra ikke skal kunne kommunisere med fanger i fengsel</a:t>
            </a:r>
          </a:p>
          <a:p>
            <a:endParaRPr lang="nb-NO" dirty="0" smtClean="0"/>
          </a:p>
          <a:p>
            <a:r>
              <a:rPr lang="nb-NO" dirty="0" smtClean="0"/>
              <a:t>Hvordan kan dette kobles</a:t>
            </a:r>
            <a:r>
              <a:rPr lang="nb-NO" baseline="0" dirty="0" smtClean="0"/>
              <a:t> sammen med vår digitale verden?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Eksempel: HP printere legger inn et vannmerke/skjult tekst som sier hvilket serienr på printeren som er brukt, dato, tid, tidssone. </a:t>
            </a:r>
            <a:r>
              <a:rPr lang="nb-NO" dirty="0" err="1" smtClean="0"/>
              <a:t>Etc</a:t>
            </a:r>
            <a:endParaRPr lang="nb-NO" dirty="0" smtClean="0"/>
          </a:p>
          <a:p>
            <a:r>
              <a:rPr lang="nb-NO" dirty="0" smtClean="0"/>
              <a:t>For å merke</a:t>
            </a:r>
            <a:r>
              <a:rPr lang="nb-NO" baseline="0" dirty="0" smtClean="0"/>
              <a:t> digital eiendom</a:t>
            </a:r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25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baseline="0" dirty="0" smtClean="0"/>
              <a:t>Vi skal nå få se et video som forkalrer hvordan phising foregår.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29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Datavirus:</a:t>
            </a:r>
            <a:r>
              <a:rPr lang="nb-NO" baseline="0" dirty="0" smtClean="0"/>
              <a:t> E</a:t>
            </a:r>
            <a:r>
              <a:rPr lang="nb-NO" dirty="0" smtClean="0"/>
              <a:t>t type program som har evne til å spre seg og gjøre skade på datamaskinen. Brukes ofte som samlebegrep for all skadelig kode (dvs uønskede instruksjoner på datamaskinen) som har til formål å gjøre noe uventet eller uønsket med datamaskinen. Hvordan ulike typer datavirus opptrer, vil imidlertid variere.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Det er to hovedgrupper av personlige brannmurer, de som filtrerer IP-adresser og portnumre, og de som filtrerer applikasjoner/programmer. De aller fleste personlige brannmurer er applikasjonsfokuserte. </a:t>
            </a:r>
          </a:p>
          <a:p>
            <a:endParaRPr lang="nb-NO" dirty="0" smtClean="0"/>
          </a:p>
          <a:p>
            <a:r>
              <a:rPr lang="nb-NO" dirty="0" smtClean="0"/>
              <a:t>Vi skal nå få se en humoristisk</a:t>
            </a:r>
            <a:r>
              <a:rPr lang="nb-NO" baseline="0" dirty="0" smtClean="0"/>
              <a:t> video som beskriver hvordan en brannmur fungerer.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sz="1600" b="1" u="sng" dirty="0" smtClean="0"/>
              <a:t>Disse applikasjonene tilbys på maskiner utlevert av Greveskogen vgs</a:t>
            </a:r>
          </a:p>
          <a:p>
            <a:pPr marL="800100" lvl="1" indent="-342900">
              <a:buFont typeface="+mj-lt"/>
              <a:buAutoNum type="arabicPeriod"/>
            </a:pPr>
            <a:r>
              <a:rPr lang="nb-NO" sz="1600" dirty="0" smtClean="0"/>
              <a:t>Windows sitt eget program for sikkerhetskopiering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nb-NO" sz="1600" dirty="0" smtClean="0"/>
              <a:t>Dropbox (anbefalt)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Bildet</a:t>
            </a:r>
            <a:r>
              <a:rPr lang="nb-NO" baseline="0" dirty="0" smtClean="0"/>
              <a:t> viser de 10 mest utbredte sikkerhetstruslene i verden pr idag.  (Virus, Malware, Spyware)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Bildet</a:t>
            </a:r>
            <a:r>
              <a:rPr lang="nb-NO" baseline="0" dirty="0" smtClean="0"/>
              <a:t> viser de 10 mest utbredte sikkerhetstruslene i verden pr idag.  (Virus, Malware, Spyware)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98507-EF91-426F-9323-5C86E5492AB5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6600EC-D686-4B7F-982E-D0E2E2040E96}" type="datetimeFigureOut">
              <a:rPr lang="nb-NO" smtClean="0"/>
              <a:pPr/>
              <a:t>21.09.2009</a:t>
            </a:fld>
            <a:endParaRPr lang="nb-N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b-N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A095894-8E39-42B7-8BF4-AA847EA3C581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xG2J3bf1BQ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BheC5afBfc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P6iTjhlOv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sis.no/" TargetMode="External"/><Relationship Id="rId7" Type="http://schemas.openxmlformats.org/officeDocument/2006/relationships/hyperlink" Target="http://www.nettvett.no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endmicro.com/" TargetMode="External"/><Relationship Id="rId5" Type="http://schemas.openxmlformats.org/officeDocument/2006/relationships/hyperlink" Target="http://www.f-secure.com/" TargetMode="External"/><Relationship Id="rId4" Type="http://schemas.openxmlformats.org/officeDocument/2006/relationships/hyperlink" Target="http://www.idtyveri.inf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qRZGhiHGxg&amp;feature=fvs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IDyNf_l3x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IT-sikkerhet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 smtClean="0"/>
              <a:t>September 2009</a:t>
            </a:r>
          </a:p>
          <a:p>
            <a:r>
              <a:rPr lang="nb-NO" sz="2000" b="1" dirty="0" smtClean="0"/>
              <a:t>Håvard Dahle</a:t>
            </a:r>
          </a:p>
          <a:p>
            <a:r>
              <a:rPr lang="nb-NO" sz="2000" dirty="0" err="1" smtClean="0"/>
              <a:t>IKT-Konsulent</a:t>
            </a:r>
            <a:endParaRPr lang="nb-NO" sz="2000" dirty="0" smtClean="0"/>
          </a:p>
          <a:p>
            <a:r>
              <a:rPr lang="nb-NO" sz="2000" dirty="0" smtClean="0"/>
              <a:t>E-post: </a:t>
            </a:r>
            <a:r>
              <a:rPr lang="nb-NO" sz="2000" dirty="0" err="1" smtClean="0"/>
              <a:t>havardd@vfk.no</a:t>
            </a:r>
            <a:endParaRPr lang="nb-NO" sz="2000" dirty="0" smtClean="0"/>
          </a:p>
        </p:txBody>
      </p:sp>
      <p:pic>
        <p:nvPicPr>
          <p:cNvPr id="24578" name="Picture 2" descr="http://gfx.api.no/image-versions/www.oa.no/m/02571/1241629477000_norsis_2571244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2786049" cy="1092568"/>
          </a:xfrm>
          <a:prstGeom prst="rect">
            <a:avLst/>
          </a:prstGeom>
          <a:noFill/>
        </p:spPr>
      </p:pic>
      <p:pic>
        <p:nvPicPr>
          <p:cNvPr id="24580" name="Picture 4" descr="http://fylkesarkivet.vfk.no/Images/fylkesarkivet/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3638" y="0"/>
            <a:ext cx="3300361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Ta en kopi av viktige data for eventuelt å kunne gjenopprette disse hvis de originale dataene blir skadet eller går tapt.</a:t>
            </a:r>
          </a:p>
          <a:p>
            <a:endParaRPr lang="nb-NO" dirty="0" smtClean="0"/>
          </a:p>
          <a:p>
            <a:r>
              <a:rPr lang="nb-NO" dirty="0" smtClean="0"/>
              <a:t>Til f.eks: </a:t>
            </a:r>
          </a:p>
          <a:p>
            <a:pPr lvl="1"/>
            <a:r>
              <a:rPr lang="nb-NO" dirty="0" smtClean="0"/>
              <a:t>Minnepinne, </a:t>
            </a:r>
          </a:p>
          <a:p>
            <a:pPr lvl="1"/>
            <a:r>
              <a:rPr lang="nb-NO" dirty="0" smtClean="0"/>
              <a:t>Ekstern HDD, </a:t>
            </a:r>
          </a:p>
          <a:p>
            <a:pPr lvl="1"/>
            <a:r>
              <a:rPr lang="nb-NO" dirty="0" smtClean="0"/>
              <a:t>CD/DVD </a:t>
            </a:r>
          </a:p>
          <a:p>
            <a:pPr lvl="1"/>
            <a:r>
              <a:rPr lang="nb-NO" dirty="0" smtClean="0"/>
              <a:t>Internett lagring (Dropbox)</a:t>
            </a:r>
          </a:p>
          <a:p>
            <a:endParaRPr lang="nb-NO" dirty="0" smtClean="0"/>
          </a:p>
          <a:p>
            <a:pPr lvl="1"/>
            <a:endParaRPr lang="nb-NO" sz="1200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Sikkerhetskopiering</a:t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smtClean="0"/>
              <a:t>Programvare med skadelig kode som har til hensikt å hente ut informasjon fra datamaskinen. Dette kan være alt fra personinformasjon til søkevaner.</a:t>
            </a:r>
          </a:p>
          <a:p>
            <a:endParaRPr lang="nb-NO" dirty="0" smtClean="0"/>
          </a:p>
          <a:p>
            <a:r>
              <a:rPr lang="nb-NO" dirty="0" smtClean="0"/>
              <a:t>Spionprogramvare kan føre til at datamaskinen arbeider tregere enn normalt. </a:t>
            </a:r>
          </a:p>
          <a:p>
            <a:endParaRPr lang="nb-NO" dirty="0" smtClean="0"/>
          </a:p>
          <a:p>
            <a:r>
              <a:rPr lang="nb-NO" dirty="0" smtClean="0"/>
              <a:t>Spionprogramvare kan også berøre ditt personvern, avhengig av hva slags informasjon som blir fanget opp, hvem som mottar denne informasjonen og hvordan den brukes. 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Spionprogramvare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3200" dirty="0" smtClean="0"/>
              <a:t>De 10 mest utbredte truslene (</a:t>
            </a:r>
            <a:r>
              <a:rPr lang="nb-NO" sz="3200" dirty="0" err="1" smtClean="0"/>
              <a:t>F-secure</a:t>
            </a:r>
            <a:r>
              <a:rPr lang="nb-NO" sz="3200" dirty="0" smtClean="0"/>
              <a:t>)</a:t>
            </a:r>
            <a:endParaRPr lang="nb-NO" sz="32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643050"/>
            <a:ext cx="566502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smtClean="0"/>
              <a:t>De 10 mest utbredte truslene (Trend Micro)</a:t>
            </a:r>
            <a:endParaRPr lang="nb-NO" sz="28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71612" y="1962944"/>
            <a:ext cx="62007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662184"/>
          </a:xfrm>
        </p:spPr>
        <p:txBody>
          <a:bodyPr>
            <a:normAutofit fontScale="92500" lnSpcReduction="20000"/>
          </a:bodyPr>
          <a:lstStyle/>
          <a:p>
            <a:r>
              <a:rPr lang="nb-NO" dirty="0" smtClean="0"/>
              <a:t>Er en vanlig form for autentisering. </a:t>
            </a:r>
          </a:p>
          <a:p>
            <a:r>
              <a:rPr lang="nb-NO" dirty="0" smtClean="0"/>
              <a:t>Vanligvis et ord, en kort tekst eller tilfeldig sammensatte tegn. </a:t>
            </a:r>
          </a:p>
          <a:p>
            <a:r>
              <a:rPr lang="nb-NO" dirty="0" smtClean="0"/>
              <a:t>Er ofte den eneste barrieren mellom deg som IT-bruker, og informasjon og systemer du har tilgang til. </a:t>
            </a:r>
          </a:p>
          <a:p>
            <a:r>
              <a:rPr lang="nb-NO" dirty="0" smtClean="0"/>
              <a:t>Det er derfor  viktig å velge et godt passord. </a:t>
            </a:r>
          </a:p>
          <a:p>
            <a:endParaRPr lang="nb-NO" dirty="0" smtClean="0"/>
          </a:p>
          <a:p>
            <a:r>
              <a:rPr lang="nb-NO" dirty="0" smtClean="0"/>
              <a:t>Gode passord: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Passord 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4" name="TekstSylinder 3"/>
          <p:cNvSpPr txBox="1"/>
          <p:nvPr/>
        </p:nvSpPr>
        <p:spPr>
          <a:xfrm>
            <a:off x="1285852" y="4786322"/>
            <a:ext cx="285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nb-NO" dirty="0" smtClean="0"/>
              <a:t>F.eks:1St0rGrønnBil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1714480" y="5357826"/>
            <a:ext cx="2837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nb-NO" dirty="0" smtClean="0"/>
              <a:t>Eller: Asg0123BsdK</a:t>
            </a:r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4" grpId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MSN </a:t>
            </a:r>
          </a:p>
          <a:p>
            <a:r>
              <a:rPr lang="nb-NO" dirty="0" err="1" smtClean="0"/>
              <a:t>MySpace</a:t>
            </a:r>
            <a:endParaRPr lang="nb-NO" dirty="0" smtClean="0"/>
          </a:p>
          <a:p>
            <a:r>
              <a:rPr lang="nb-NO" dirty="0" err="1" smtClean="0"/>
              <a:t>Chattesider</a:t>
            </a:r>
            <a:endParaRPr lang="nb-NO" dirty="0" smtClean="0"/>
          </a:p>
          <a:p>
            <a:r>
              <a:rPr lang="nb-NO" dirty="0" err="1" smtClean="0"/>
              <a:t>Facebook</a:t>
            </a:r>
            <a:endParaRPr lang="nb-NO" dirty="0" smtClean="0"/>
          </a:p>
          <a:p>
            <a:r>
              <a:rPr lang="nb-NO" dirty="0" err="1" smtClean="0"/>
              <a:t>Nettby</a:t>
            </a:r>
            <a:endParaRPr lang="nb-NO" dirty="0" smtClean="0"/>
          </a:p>
          <a:p>
            <a:r>
              <a:rPr lang="nb-NO" dirty="0" err="1" smtClean="0"/>
              <a:t>Twitter</a:t>
            </a:r>
            <a:endParaRPr lang="nb-NO" dirty="0" smtClean="0"/>
          </a:p>
          <a:p>
            <a:r>
              <a:rPr lang="nb-NO" dirty="0" err="1" smtClean="0"/>
              <a:t>Deiligst.no</a:t>
            </a:r>
            <a:endParaRPr lang="nb-NO" dirty="0" smtClean="0"/>
          </a:p>
          <a:p>
            <a:r>
              <a:rPr lang="nb-NO" dirty="0" err="1" smtClean="0"/>
              <a:t>Penest.no</a:t>
            </a:r>
            <a:endParaRPr lang="nb-NO" dirty="0" smtClean="0"/>
          </a:p>
          <a:p>
            <a:r>
              <a:rPr lang="nb-NO" dirty="0" err="1" smtClean="0"/>
              <a:t>Sukker.no</a:t>
            </a:r>
            <a:endParaRPr lang="nb-NO" dirty="0" smtClean="0"/>
          </a:p>
          <a:p>
            <a:r>
              <a:rPr lang="nb-NO" dirty="0" err="1" smtClean="0"/>
              <a:t>Youtube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Sosiale medier</a:t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8" presetClass="exit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7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8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8" presetClass="exit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026" name="Picture 2" descr="http://3.bp.blogspot.com/_cgGfxuUgpBA/SdGBDpwF0MI/AAAAAAAAAiA/gDylhG7mXnw/s400/subliminal+viru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785794"/>
            <a:ext cx="528341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8243982" cy="370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il høyre 4"/>
          <p:cNvSpPr/>
          <p:nvPr/>
        </p:nvSpPr>
        <p:spPr>
          <a:xfrm>
            <a:off x="1000100" y="2857496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Pil høyre 5"/>
          <p:cNvSpPr/>
          <p:nvPr/>
        </p:nvSpPr>
        <p:spPr>
          <a:xfrm>
            <a:off x="928662" y="4357694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Er kunsten å lure til seg informasjon fra en bruker ved hjelp av sosiale ferdigheter. </a:t>
            </a:r>
          </a:p>
          <a:p>
            <a:endParaRPr lang="nb-NO" dirty="0" smtClean="0"/>
          </a:p>
          <a:p>
            <a:r>
              <a:rPr lang="nb-NO" dirty="0" smtClean="0"/>
              <a:t>Et klassisk eksempel er at en angriper utgir seg for å være en IT-konsulent som skal utføre vedlikehold på brukerens datamaskin, og dermed lurer til seg brukernavn og passord.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Sosial manipulering </a:t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/>
          </a:bodyPr>
          <a:lstStyle/>
          <a:p>
            <a:r>
              <a:rPr lang="nb-NO" sz="2000" b="1" dirty="0" smtClean="0"/>
              <a:t>Etterretning</a:t>
            </a:r>
            <a:r>
              <a:rPr lang="nb-NO" sz="2000" dirty="0" smtClean="0"/>
              <a:t> er informasjon og kunnskap tilegnet gjennom observasjon, innsamling, analyse, evaluering, m.m. </a:t>
            </a:r>
          </a:p>
          <a:p>
            <a:endParaRPr lang="nb-NO" sz="2000" dirty="0" smtClean="0"/>
          </a:p>
          <a:p>
            <a:r>
              <a:rPr lang="nb-NO" sz="2000" dirty="0" smtClean="0"/>
              <a:t>Skaffes ofte til veie om en motpart, fiende, konkurrent, e.l., men kan også gjelde landområder, værforhold og andre objektive forhold.</a:t>
            </a:r>
          </a:p>
          <a:p>
            <a:endParaRPr lang="nb-NO" sz="1600" dirty="0" smtClean="0"/>
          </a:p>
          <a:p>
            <a:endParaRPr lang="nb-NO" sz="2000" dirty="0" smtClean="0"/>
          </a:p>
          <a:p>
            <a:r>
              <a:rPr lang="nb-NO" sz="2000" b="1" dirty="0" smtClean="0"/>
              <a:t>Spionasje</a:t>
            </a:r>
            <a:r>
              <a:rPr lang="nb-NO" sz="2000" dirty="0" smtClean="0"/>
              <a:t> er informasjonsinnsamling fra åpne og lukkede kilder. </a:t>
            </a:r>
          </a:p>
          <a:p>
            <a:r>
              <a:rPr lang="nb-NO" sz="2000" dirty="0" smtClean="0"/>
              <a:t>Utføres på mange måter og av forskjellige grupper. </a:t>
            </a:r>
          </a:p>
          <a:p>
            <a:r>
              <a:rPr lang="nb-NO" sz="2000" dirty="0" smtClean="0"/>
              <a:t>Utføres av stater, selskaper eller personer.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Etterretning / Spionasje</a:t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/>
          </a:bodyPr>
          <a:lstStyle/>
          <a:p>
            <a:endParaRPr lang="nb-NO" sz="1200" dirty="0" smtClean="0"/>
          </a:p>
          <a:p>
            <a:endParaRPr lang="nb-NO" sz="1200" dirty="0" smtClean="0"/>
          </a:p>
          <a:p>
            <a:pPr lvl="1"/>
            <a:endParaRPr lang="nb-NO" dirty="0" smtClean="0"/>
          </a:p>
          <a:p>
            <a:pPr lvl="1"/>
            <a:endParaRPr lang="nb-NO" dirty="0" smtClean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Temaer</a:t>
            </a:r>
            <a:endParaRPr lang="nb-NO" dirty="0"/>
          </a:p>
        </p:txBody>
      </p:sp>
      <p:sp>
        <p:nvSpPr>
          <p:cNvPr id="5" name="TekstSylinder 4"/>
          <p:cNvSpPr txBox="1"/>
          <p:nvPr/>
        </p:nvSpPr>
        <p:spPr>
          <a:xfrm>
            <a:off x="2714612" y="3929066"/>
            <a:ext cx="350046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Sosial manipulering 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2714612" y="1142984"/>
            <a:ext cx="350046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Generelt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2714612" y="1643050"/>
            <a:ext cx="350046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nb-NO" dirty="0" smtClean="0"/>
          </a:p>
          <a:p>
            <a:pPr algn="ctr"/>
            <a:r>
              <a:rPr lang="nb-NO" dirty="0" smtClean="0"/>
              <a:t>Sosiale medier</a:t>
            </a:r>
          </a:p>
          <a:p>
            <a:pPr algn="ctr"/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2714612" y="2714620"/>
            <a:ext cx="350046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nb-NO" dirty="0" smtClean="0"/>
          </a:p>
          <a:p>
            <a:pPr algn="ctr"/>
            <a:r>
              <a:rPr lang="nb-NO" dirty="0" smtClean="0"/>
              <a:t>Etterretning</a:t>
            </a:r>
          </a:p>
          <a:p>
            <a:pPr algn="ctr"/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2714612" y="4572008"/>
            <a:ext cx="350046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nb-NO" dirty="0" smtClean="0"/>
          </a:p>
          <a:p>
            <a:pPr algn="ctr"/>
            <a:r>
              <a:rPr lang="nb-NO" dirty="0" err="1" smtClean="0"/>
              <a:t>ID-Tyveri</a:t>
            </a:r>
            <a:endParaRPr lang="nb-NO" dirty="0" smtClean="0"/>
          </a:p>
          <a:p>
            <a:pPr algn="ctr"/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857356" y="2500306"/>
            <a:ext cx="5929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2"/>
              </a:rPr>
              <a:t>http://</a:t>
            </a:r>
            <a:r>
              <a:rPr lang="nb-NO" dirty="0" smtClean="0">
                <a:hlinkClick r:id="rId2"/>
              </a:rPr>
              <a:t>www.youtube.com/watch?v=MxG2J3bf1BQ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ID-Tyveri</a:t>
            </a:r>
            <a:endParaRPr lang="nb-NO" dirty="0"/>
          </a:p>
        </p:txBody>
      </p:sp>
      <p:sp>
        <p:nvSpPr>
          <p:cNvPr id="4" name="TekstSylinder 3"/>
          <p:cNvSpPr txBox="1"/>
          <p:nvPr/>
        </p:nvSpPr>
        <p:spPr>
          <a:xfrm>
            <a:off x="500034" y="1571612"/>
            <a:ext cx="30003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/>
              <a:t>Hvordan jobber </a:t>
            </a:r>
            <a:r>
              <a:rPr lang="nb-NO" sz="1200" b="1" dirty="0" err="1" smtClean="0"/>
              <a:t>ID-tyven</a:t>
            </a:r>
            <a:r>
              <a:rPr lang="nb-NO" sz="1200" b="1" dirty="0" smtClean="0"/>
              <a:t>?</a:t>
            </a:r>
          </a:p>
          <a:p>
            <a:endParaRPr lang="nb-NO" b="1" dirty="0" smtClean="0"/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For å kunne opptre som deg trenger </a:t>
            </a:r>
            <a:r>
              <a:rPr lang="nb-NO" sz="1200" dirty="0" err="1" smtClean="0"/>
              <a:t>ID-tyven</a:t>
            </a:r>
            <a:r>
              <a:rPr lang="nb-NO" sz="1200" dirty="0" smtClean="0"/>
              <a:t> mest mulig informasjon. Dette er noen av metodene </a:t>
            </a:r>
            <a:r>
              <a:rPr lang="nb-NO" sz="1200" dirty="0" err="1" smtClean="0"/>
              <a:t>ID-tyven</a:t>
            </a:r>
            <a:r>
              <a:rPr lang="nb-NO" sz="1200" dirty="0" smtClean="0"/>
              <a:t> bruker: </a:t>
            </a:r>
          </a:p>
          <a:p>
            <a:endParaRPr lang="nb-NO" sz="1200" dirty="0" smtClean="0"/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Stjele kredittkort eller bankkort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Stjele fra postkasse eller søppel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Tappe mobiltelefon eller PC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err="1" smtClean="0"/>
              <a:t>Phishing</a:t>
            </a:r>
            <a:r>
              <a:rPr lang="nb-NO" sz="1200" dirty="0" smtClean="0"/>
              <a:t> (lure fra deg persondata)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err="1" smtClean="0"/>
              <a:t>Hacking</a:t>
            </a:r>
            <a:endParaRPr lang="nb-NO" sz="1200" dirty="0" smtClean="0"/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Virus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Søk på internett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Bestillingstyveri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Stjele </a:t>
            </a:r>
            <a:r>
              <a:rPr lang="nb-NO" sz="1200" dirty="0" err="1" smtClean="0"/>
              <a:t>PIN-koder</a:t>
            </a:r>
            <a:r>
              <a:rPr lang="nb-NO" sz="1200" dirty="0" smtClean="0"/>
              <a:t> og passord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Sosial manipulering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Endre adresse</a:t>
            </a:r>
          </a:p>
          <a:p>
            <a:endParaRPr lang="nb-NO" dirty="0"/>
          </a:p>
        </p:txBody>
      </p:sp>
      <p:sp>
        <p:nvSpPr>
          <p:cNvPr id="5" name="TekstSylinder 4"/>
          <p:cNvSpPr txBox="1"/>
          <p:nvPr/>
        </p:nvSpPr>
        <p:spPr>
          <a:xfrm>
            <a:off x="4143372" y="1500174"/>
            <a:ext cx="4458272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/>
              <a:t>Hva brukes identiteten din til?</a:t>
            </a:r>
          </a:p>
          <a:p>
            <a:endParaRPr lang="nb-NO" sz="1200" dirty="0" smtClean="0"/>
          </a:p>
          <a:p>
            <a:r>
              <a:rPr lang="nb-NO" sz="1200" dirty="0" smtClean="0"/>
              <a:t>Ofte selger tyven informasjonen om deg videre til andre. </a:t>
            </a:r>
          </a:p>
          <a:p>
            <a:endParaRPr lang="nb-NO" sz="1200" b="1" u="sng" dirty="0" smtClean="0"/>
          </a:p>
          <a:p>
            <a:endParaRPr lang="nb-NO" sz="1200" b="1" u="sng" dirty="0" smtClean="0"/>
          </a:p>
          <a:p>
            <a:r>
              <a:rPr lang="nb-NO" sz="1200" b="1" u="sng" dirty="0" smtClean="0"/>
              <a:t>Dette er noe av det identiteten din brukes til: </a:t>
            </a:r>
          </a:p>
          <a:p>
            <a:endParaRPr lang="nb-NO" sz="1200" dirty="0" smtClean="0"/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Egen vinning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Utnytte nye eller eksisterende kundeforhold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Bestille kredittkort eller bankkort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Opprette bankkonti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Bestille pass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Ta opp lån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Opprette abonnement for telefon eller Internett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Kjøpe varer eller tjenester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Skjule egen identitet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Oppnå fordeler, f eks medlemsfordeler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Utnytte yrker og roller</a:t>
            </a:r>
          </a:p>
          <a:p>
            <a:pPr>
              <a:buFont typeface="Arial" pitchFamily="34" charset="0"/>
              <a:buChar char="•"/>
            </a:pPr>
            <a:r>
              <a:rPr lang="nb-NO" sz="1200" dirty="0" smtClean="0"/>
              <a:t>Sverte andres omdømme</a:t>
            </a:r>
            <a:endParaRPr lang="nb-NO" sz="12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6357950" y="6488668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http://idtyveri.info/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"/>
                            </p:stCondLst>
                            <p:childTnLst>
                              <p:par>
                                <p:cTn id="1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800" dirty="0" smtClean="0"/>
              <a:t>Hva hvis det kommer i feil hender, hva kan tyven gjøre med det?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dirty="0" err="1" smtClean="0"/>
              <a:t>Personnr</a:t>
            </a:r>
            <a:endParaRPr lang="nb-NO" dirty="0"/>
          </a:p>
        </p:txBody>
      </p:sp>
      <p:sp>
        <p:nvSpPr>
          <p:cNvPr id="4" name="Rectangle 3"/>
          <p:cNvSpPr/>
          <p:nvPr/>
        </p:nvSpPr>
        <p:spPr>
          <a:xfrm>
            <a:off x="928662" y="264318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nb-NO" dirty="0" smtClean="0"/>
              <a:t>Bestille pass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Bestille kredittkort eller bankkort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Opprette bankkonti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Ta opp lån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Opprette abonnement for telefon eller Internett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Kjøpe varer eller tjenester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Skjule egen identitet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Oppnå fordeler, f eks medlemsfordeler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dirty="0" smtClean="0"/>
              <a:t>Sverte andres omdømme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286000" y="3105835"/>
            <a:ext cx="5643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2"/>
              </a:rPr>
              <a:t>http://</a:t>
            </a:r>
            <a:r>
              <a:rPr lang="nb-NO" dirty="0" smtClean="0">
                <a:hlinkClick r:id="rId2"/>
              </a:rPr>
              <a:t>www.youtube.com/watch?v=zBheC5afBfc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nb-NO" sz="2800" dirty="0" smtClean="0"/>
              <a:t>Nedlastning av film og musikk via </a:t>
            </a:r>
          </a:p>
          <a:p>
            <a:pPr marL="484632" lvl="1">
              <a:buFont typeface="Arial" pitchFamily="34" charset="0"/>
              <a:buChar char="•"/>
            </a:pPr>
            <a:r>
              <a:rPr lang="nb-NO" sz="2400" dirty="0" smtClean="0"/>
              <a:t>Limewire</a:t>
            </a:r>
          </a:p>
          <a:p>
            <a:pPr marL="484632" lvl="1">
              <a:buFont typeface="Arial" pitchFamily="34" charset="0"/>
              <a:buChar char="•"/>
            </a:pPr>
            <a:r>
              <a:rPr lang="nb-NO" sz="2400" dirty="0" smtClean="0"/>
              <a:t>BearShare</a:t>
            </a:r>
          </a:p>
          <a:p>
            <a:pPr marL="484632" lvl="1">
              <a:buFont typeface="Arial" pitchFamily="34" charset="0"/>
              <a:buChar char="•"/>
            </a:pPr>
            <a:r>
              <a:rPr lang="nb-NO" sz="2400" dirty="0" smtClean="0"/>
              <a:t>iMesh</a:t>
            </a:r>
          </a:p>
          <a:p>
            <a:pPr marL="484632" lvl="1">
              <a:buFont typeface="Arial" pitchFamily="34" charset="0"/>
              <a:buChar char="•"/>
            </a:pPr>
            <a:r>
              <a:rPr lang="nb-NO" sz="2400" dirty="0" smtClean="0"/>
              <a:t>The Pirate Bay</a:t>
            </a:r>
            <a:endParaRPr lang="nb-NO" sz="2800" dirty="0" smtClean="0"/>
          </a:p>
          <a:p>
            <a:pPr marL="484632" lvl="1">
              <a:buFont typeface="Arial" pitchFamily="34" charset="0"/>
              <a:buChar char="•"/>
            </a:pPr>
            <a:r>
              <a:rPr lang="nb-NO" sz="2400" dirty="0" smtClean="0"/>
              <a:t>Og andre nedlastningstjenester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Lovligkopiering eller Piratkopiering?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Skjulte meldinger og informasjon</a:t>
            </a:r>
          </a:p>
          <a:p>
            <a:r>
              <a:rPr lang="nb-NO" dirty="0" smtClean="0"/>
              <a:t>Brukes blant annet i HP printere og i filmproduksjoner</a:t>
            </a:r>
          </a:p>
          <a:p>
            <a:pPr lvl="1"/>
            <a:r>
              <a:rPr lang="nb-NO" dirty="0" smtClean="0"/>
              <a:t>Kalles Vannmerke / Watermark</a:t>
            </a:r>
          </a:p>
          <a:p>
            <a:endParaRPr lang="nb-NO" dirty="0" smtClean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Steganography</a:t>
            </a:r>
            <a:endParaRPr lang="nb-NO" dirty="0"/>
          </a:p>
        </p:txBody>
      </p:sp>
      <p:pic>
        <p:nvPicPr>
          <p:cNvPr id="2050" name="Picture 2" descr="http://upload.wikimedia.org/wikipedia/commons/1/14/Printer_Stenography_Illust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36" y="4714884"/>
            <a:ext cx="1571636" cy="1510846"/>
          </a:xfrm>
          <a:prstGeom prst="rect">
            <a:avLst/>
          </a:prstGeom>
          <a:noFill/>
        </p:spPr>
      </p:pic>
      <p:pic>
        <p:nvPicPr>
          <p:cNvPr id="8194" name="Picture 2" descr="http://prisonbreak.fan-sites.org/gallery/Promotional%20Images/season%201/episode%203/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29850" y="428604"/>
            <a:ext cx="3263737" cy="4892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72769E-6 C -0.00295 -0.00485 -0.00989 -0.01757 -0.01406 -0.02242 C -0.02812 -0.03837 -0.04514 -0.04299 -0.06423 -0.05524 C -0.08542 -0.06842 -0.10851 -0.08021 -0.12812 -0.09477 C -0.13906 -0.10286 -0.14809 -0.11303 -0.16007 -0.12043 C -0.1651 -0.12344 -0.17621 -0.12898 -0.17621 -0.12875 C -0.18316 -0.13684 -0.19479 -0.1417 -0.20156 -0.14956 C -0.2118 -0.16181 -0.22396 -0.17106 -0.23785 -0.18053 C -0.2434 -0.18423 -0.24757 -0.18932 -0.25399 -0.19255 C -0.27396 -0.20203 -0.28576 -0.20966 -0.30434 -0.22029 C -0.3059 -0.22122 -0.31979 -0.22677 -0.32257 -0.22885 C -0.33489 -0.23809 -0.32812 -0.23555 -0.33854 -0.24433 C -0.34792 -0.25242 -0.36146 -0.26167 -0.37292 -0.26814 C -0.40121 -0.28456 -0.39375 -0.2767 -0.41406 -0.29057 C -0.42986 -0.30143 -0.44566 -0.31114 -0.46649 -0.31622 C -0.48021 -0.32385 -0.49462 -0.32663 -0.50989 -0.33171 C -0.51285 -0.33264 -0.51597 -0.33402 -0.5191 -0.33518 C -0.52344 -0.33634 -0.53298 -0.33842 -0.53298 -0.33818 C -0.5434 -0.3442 -0.55521 -0.34396 -0.56701 -0.34882 " pathEditMode="relative" rAng="0" ptsTypes="ffffffffffffffffffA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983 -0.16274 C -0.22014 -0.17152 -0.24479 -0.16135 -0.2658 -0.15719 C -0.28611 -0.15303 -0.30712 -0.14633 -0.32743 -0.14286 C -0.3342 -0.1417 -0.39427 -0.13754 -0.39774 -0.13731 C -0.4026 -0.13639 -0.40781 -0.13708 -0.4125 -0.13454 C -0.41528 -0.13292 -0.41649 -0.12853 -0.41892 -0.12598 C -0.42656 -0.11812 -0.43455 -0.11096 -0.44236 -0.10333 C -0.44566 -0.10009 -0.44757 -0.09501 -0.45087 -0.092 C -0.46198 -0.08206 -0.47743 -0.07767 -0.48924 -0.06935 C -0.52674 -0.04277 -0.49809 -0.06195 -0.51892 -0.04369 C -0.52969 -0.03421 -0.54149 -0.02867 -0.55295 -0.02104 C -0.56441 -0.01341 -0.57274 -0.00093 -0.5849 0.00439 C -0.60556 0.02658 -0.62726 0.05247 -0.65295 0.0638 C -0.66788 0.07721 -0.65017 0.06102 -0.67639 0.08645 C -0.67847 0.08853 -0.68281 0.09223 -0.68281 0.09246 C -0.68646 0.09963 -0.68785 0.10379 -0.6934 0.10911 C -0.7026 0.11766 -0.70191 0.11003 -0.70191 0.11766 " pathEditMode="relative" rAng="0" ptsTypes="ffffffffffffffffA">
                                      <p:cBhvr>
                                        <p:cTn id="3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The Art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Intrusion</a:t>
            </a:r>
            <a:endParaRPr lang="nb-NO" dirty="0" smtClean="0"/>
          </a:p>
          <a:p>
            <a:pPr lvl="1"/>
            <a:r>
              <a:rPr lang="nb-NO" dirty="0" smtClean="0"/>
              <a:t>Kevin D. </a:t>
            </a:r>
            <a:r>
              <a:rPr lang="nb-NO" dirty="0" err="1" smtClean="0"/>
              <a:t>Mitnick</a:t>
            </a:r>
            <a:endParaRPr lang="nb-NO" dirty="0" smtClean="0"/>
          </a:p>
          <a:p>
            <a:pPr lvl="1"/>
            <a:endParaRPr lang="nb-NO" dirty="0" smtClean="0"/>
          </a:p>
          <a:p>
            <a:r>
              <a:rPr lang="nb-NO" dirty="0" err="1" smtClean="0"/>
              <a:t>Secrets</a:t>
            </a:r>
            <a:r>
              <a:rPr lang="nb-NO" dirty="0" smtClean="0"/>
              <a:t> &amp; Lies</a:t>
            </a:r>
          </a:p>
          <a:p>
            <a:pPr lvl="1"/>
            <a:r>
              <a:rPr lang="nb-NO" dirty="0" smtClean="0"/>
              <a:t>Bruce </a:t>
            </a:r>
            <a:r>
              <a:rPr lang="nb-NO" dirty="0" err="1" smtClean="0"/>
              <a:t>Schneier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Noen bøker om temaene</a:t>
            </a:r>
            <a:endParaRPr lang="nb-NO" dirty="0"/>
          </a:p>
        </p:txBody>
      </p:sp>
      <p:pic>
        <p:nvPicPr>
          <p:cNvPr id="1026" name="Picture 2" descr="http://media.wiley.com/product_data/coverImage300/97/07645695/07645695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1271753" cy="1928826"/>
          </a:xfrm>
          <a:prstGeom prst="rect">
            <a:avLst/>
          </a:prstGeom>
          <a:noFill/>
        </p:spPr>
      </p:pic>
      <p:pic>
        <p:nvPicPr>
          <p:cNvPr id="1028" name="Picture 4" descr="http://www.librarything.com/authorpics/mitnickkevind-4811d695d39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285860"/>
            <a:ext cx="1428750" cy="1905000"/>
          </a:xfrm>
          <a:prstGeom prst="rect">
            <a:avLst/>
          </a:prstGeom>
          <a:noFill/>
        </p:spPr>
      </p:pic>
      <p:pic>
        <p:nvPicPr>
          <p:cNvPr id="5122" name="Picture 2" descr="http://graphics8.nytimes.com/images/blogs/freakonomics/posts/BobW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500438"/>
            <a:ext cx="1212024" cy="1881827"/>
          </a:xfrm>
          <a:prstGeom prst="rect">
            <a:avLst/>
          </a:prstGeom>
          <a:noFill/>
        </p:spPr>
      </p:pic>
      <p:pic>
        <p:nvPicPr>
          <p:cNvPr id="5124" name="Picture 4" descr="cover of Secrets and Li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500438"/>
            <a:ext cx="12858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WarGames</a:t>
            </a:r>
            <a:r>
              <a:rPr lang="nb-NO" dirty="0" smtClean="0"/>
              <a:t> (1983)</a:t>
            </a:r>
          </a:p>
          <a:p>
            <a:r>
              <a:rPr lang="nb-NO" dirty="0" smtClean="0"/>
              <a:t>Hackers (1995)</a:t>
            </a:r>
          </a:p>
          <a:p>
            <a:r>
              <a:rPr lang="nb-NO" dirty="0" err="1" smtClean="0"/>
              <a:t>Firewall</a:t>
            </a:r>
            <a:r>
              <a:rPr lang="nb-NO" dirty="0" smtClean="0"/>
              <a:t> (2006)</a:t>
            </a:r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Noen Filmer</a:t>
            </a:r>
            <a:endParaRPr lang="nb-NO" dirty="0"/>
          </a:p>
        </p:txBody>
      </p:sp>
      <p:pic>
        <p:nvPicPr>
          <p:cNvPr id="46082" name="Picture 2" descr="http://chasness.files.wordpress.com/2008/07/hack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428736"/>
            <a:ext cx="1285884" cy="1988834"/>
          </a:xfrm>
          <a:prstGeom prst="rect">
            <a:avLst/>
          </a:prstGeom>
          <a:noFill/>
        </p:spPr>
      </p:pic>
      <p:pic>
        <p:nvPicPr>
          <p:cNvPr id="46084" name="Picture 4" descr="http://ecx.images-amazon.com/images/I/51XP0Z6TT1L._SL500_AA280_.jpg"/>
          <p:cNvPicPr>
            <a:picLocks noChangeAspect="1" noChangeArrowheads="1"/>
          </p:cNvPicPr>
          <p:nvPr/>
        </p:nvPicPr>
        <p:blipFill>
          <a:blip r:embed="rId3"/>
          <a:srcRect l="24107" t="16072" r="23730"/>
          <a:stretch>
            <a:fillRect/>
          </a:stretch>
        </p:blipFill>
        <p:spPr bwMode="auto">
          <a:xfrm>
            <a:off x="4643438" y="1428736"/>
            <a:ext cx="1243190" cy="2000264"/>
          </a:xfrm>
          <a:prstGeom prst="rect">
            <a:avLst/>
          </a:prstGeom>
          <a:noFill/>
        </p:spPr>
      </p:pic>
      <p:pic>
        <p:nvPicPr>
          <p:cNvPr id="4098" name="Picture 2" descr="http://2.bp.blogspot.com/_cudK8MwW64I/SKK2jciwhFI/AAAAAAAAE7Q/n3E0QPbJs3g/s400/post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714752"/>
            <a:ext cx="1824884" cy="2579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000232" y="2786058"/>
            <a:ext cx="5929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2"/>
              </a:rPr>
              <a:t>http://</a:t>
            </a:r>
            <a:r>
              <a:rPr lang="nb-NO" dirty="0" smtClean="0">
                <a:hlinkClick r:id="rId2"/>
              </a:rPr>
              <a:t>www.youtube.com/watch?v=pP6iTjhlOvs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>
                <a:hlinkClick r:id="rId3"/>
              </a:rPr>
              <a:t>www.Norsis.no</a:t>
            </a:r>
            <a:endParaRPr lang="nb-NO" dirty="0" smtClean="0"/>
          </a:p>
          <a:p>
            <a:r>
              <a:rPr lang="nb-NO" dirty="0" err="1" smtClean="0">
                <a:hlinkClick r:id="rId4"/>
              </a:rPr>
              <a:t>www.Idtyveri.info</a:t>
            </a:r>
            <a:endParaRPr lang="nb-NO" dirty="0" smtClean="0"/>
          </a:p>
          <a:p>
            <a:r>
              <a:rPr lang="nb-NO" dirty="0" err="1" smtClean="0">
                <a:hlinkClick r:id="rId5"/>
              </a:rPr>
              <a:t>www.f-secure.com</a:t>
            </a:r>
            <a:endParaRPr lang="nb-NO" dirty="0" smtClean="0"/>
          </a:p>
          <a:p>
            <a:r>
              <a:rPr lang="nb-NO" dirty="0" err="1" smtClean="0">
                <a:hlinkClick r:id="rId6"/>
              </a:rPr>
              <a:t>www.trendmicro.com</a:t>
            </a:r>
            <a:endParaRPr lang="nb-NO" dirty="0" smtClean="0"/>
          </a:p>
          <a:p>
            <a:r>
              <a:rPr lang="nb-NO" dirty="0" err="1" smtClean="0">
                <a:hlinkClick r:id="rId7"/>
              </a:rPr>
              <a:t>www.nettvett.no</a:t>
            </a:r>
            <a:endParaRPr lang="nb-NO" dirty="0" smtClean="0"/>
          </a:p>
          <a:p>
            <a:endParaRPr lang="nb-NO" dirty="0" smtClean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Kilder / Henvisninger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E-post / </a:t>
            </a:r>
            <a:r>
              <a:rPr lang="nb-NO" dirty="0" err="1" smtClean="0"/>
              <a:t>Spam</a:t>
            </a:r>
            <a:endParaRPr lang="nb-NO" dirty="0" smtClean="0"/>
          </a:p>
          <a:p>
            <a:r>
              <a:rPr lang="nb-NO" dirty="0" smtClean="0"/>
              <a:t>Antivirus</a:t>
            </a:r>
          </a:p>
          <a:p>
            <a:r>
              <a:rPr lang="nb-NO" dirty="0" smtClean="0"/>
              <a:t>Brannmur</a:t>
            </a:r>
          </a:p>
          <a:p>
            <a:r>
              <a:rPr lang="nb-NO" dirty="0" smtClean="0"/>
              <a:t>Sikkerhetskopiering</a:t>
            </a:r>
          </a:p>
          <a:p>
            <a:r>
              <a:rPr lang="nb-NO" dirty="0" smtClean="0"/>
              <a:t>Spionprogramvare</a:t>
            </a:r>
          </a:p>
          <a:p>
            <a:r>
              <a:rPr lang="nb-NO" dirty="0" smtClean="0"/>
              <a:t>Passord 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Generelt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Spørsmål?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E-post</a:t>
            </a:r>
          </a:p>
          <a:p>
            <a:pPr lvl="1"/>
            <a:r>
              <a:rPr lang="nb-NO" dirty="0" smtClean="0"/>
              <a:t>Elektronisk brev</a:t>
            </a:r>
          </a:p>
          <a:p>
            <a:r>
              <a:rPr lang="nb-NO" dirty="0" err="1" smtClean="0"/>
              <a:t>Spam</a:t>
            </a:r>
            <a:r>
              <a:rPr lang="nb-NO" dirty="0" smtClean="0"/>
              <a:t> / Søppelpost </a:t>
            </a:r>
          </a:p>
          <a:p>
            <a:pPr lvl="1"/>
            <a:r>
              <a:rPr lang="nb-NO" dirty="0" smtClean="0"/>
              <a:t>Uønsket reklame på internett, ofte sendt per e-post. </a:t>
            </a:r>
          </a:p>
          <a:p>
            <a:pPr lvl="1"/>
            <a:r>
              <a:rPr lang="nb-NO" dirty="0" smtClean="0"/>
              <a:t>Kan assosieres med uønsket reklame som du får i postkassen din hjemme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E-post / </a:t>
            </a:r>
            <a:r>
              <a:rPr lang="nb-NO" dirty="0" err="1" smtClean="0"/>
              <a:t>Spam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1800" dirty="0" smtClean="0"/>
              <a:t>Er en angrepsmetode der angriperen prøver å lurer til seg opplysninger som kan brukes i vinnings øyemed. </a:t>
            </a:r>
          </a:p>
          <a:p>
            <a:endParaRPr lang="nb-NO" sz="1800" dirty="0" smtClean="0"/>
          </a:p>
          <a:p>
            <a:r>
              <a:rPr lang="nb-NO" sz="1800" dirty="0" smtClean="0"/>
              <a:t>Eksempler er henvendelser på e-post der mottakeren bes oppsøke en webside (f.eks. en nettbank) hvor de må legge inn sine passord. Internettsiden ser ut til å være troverdig, men i realiteten en falsk side for at angriperne skal få tilgang til dine opplysninger. </a:t>
            </a:r>
          </a:p>
          <a:p>
            <a:endParaRPr lang="nb-NO" sz="1800" dirty="0" smtClean="0"/>
          </a:p>
          <a:p>
            <a:r>
              <a:rPr lang="nb-NO" sz="1800" dirty="0" smtClean="0"/>
              <a:t>Det har også vært eksempler hvor andre kanaler som telefon og </a:t>
            </a:r>
            <a:r>
              <a:rPr lang="nb-NO" sz="1800" dirty="0" err="1" smtClean="0"/>
              <a:t>chattekanaler</a:t>
            </a:r>
            <a:r>
              <a:rPr lang="nb-NO" sz="1800" dirty="0" smtClean="0"/>
              <a:t> er brukt.</a:t>
            </a:r>
            <a:endParaRPr lang="nb-NO" sz="1800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Phishing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071538" y="2643182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2"/>
              </a:rPr>
              <a:t>http://</a:t>
            </a:r>
            <a:r>
              <a:rPr lang="nb-NO" dirty="0" smtClean="0">
                <a:hlinkClick r:id="rId2"/>
              </a:rPr>
              <a:t>www.youtube.com/watch?v=sqRZGhiHGxg&amp;feature=fvst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000" dirty="0" smtClean="0"/>
              <a:t>Programvare som søker gjennom filer og datamaskinens minne for å finne og fjerne datavirus. </a:t>
            </a:r>
          </a:p>
          <a:p>
            <a:endParaRPr lang="nb-NO" sz="2000" dirty="0" smtClean="0"/>
          </a:p>
          <a:p>
            <a:r>
              <a:rPr lang="nb-NO" sz="2000" dirty="0" smtClean="0"/>
              <a:t>Det er også vanlig å installere antivirusprogramvare på </a:t>
            </a:r>
            <a:r>
              <a:rPr lang="nb-NO" sz="2000" dirty="0" err="1" smtClean="0"/>
              <a:t>eposttjeneren</a:t>
            </a:r>
            <a:r>
              <a:rPr lang="nb-NO" sz="2000" dirty="0" smtClean="0"/>
              <a:t> eller brannmuren for å oppdage virus som kommer inn via internett.</a:t>
            </a:r>
          </a:p>
          <a:p>
            <a:pPr>
              <a:buNone/>
            </a:pPr>
            <a:endParaRPr lang="nb-NO" sz="2000" dirty="0" smtClean="0"/>
          </a:p>
          <a:p>
            <a:r>
              <a:rPr lang="nb-NO" sz="2000" dirty="0" smtClean="0"/>
              <a:t>Antivirus tar ikke bare datavirus, men som oftest også mange andre former for </a:t>
            </a:r>
            <a:r>
              <a:rPr lang="nb-NO" sz="2000" dirty="0" err="1" smtClean="0"/>
              <a:t>malware</a:t>
            </a:r>
            <a:r>
              <a:rPr lang="nb-NO" sz="2000" dirty="0" smtClean="0"/>
              <a:t> som </a:t>
            </a:r>
            <a:r>
              <a:rPr lang="nb-NO" sz="2000" dirty="0" err="1" smtClean="0"/>
              <a:t>f.eks</a:t>
            </a:r>
            <a:r>
              <a:rPr lang="nb-NO" sz="2000" dirty="0" smtClean="0"/>
              <a:t> ormer, trojanere, </a:t>
            </a:r>
            <a:r>
              <a:rPr lang="nb-NO" sz="2000" dirty="0" err="1" smtClean="0"/>
              <a:t>spyware</a:t>
            </a:r>
            <a:r>
              <a:rPr lang="nb-NO" sz="2000" dirty="0" smtClean="0"/>
              <a:t> osv. </a:t>
            </a:r>
          </a:p>
          <a:p>
            <a:r>
              <a:rPr lang="nb-NO" sz="2000" dirty="0" smtClean="0"/>
              <a:t>Dette avhenger litt av hvor avansert antivirus programmet er.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Antivirus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Er enten et program som ligger på datamaskinen eller en fysisk boks som står mellom to nettverk. </a:t>
            </a:r>
          </a:p>
          <a:p>
            <a:endParaRPr lang="nb-NO" dirty="0" smtClean="0"/>
          </a:p>
          <a:p>
            <a:r>
              <a:rPr lang="nb-NO" dirty="0" smtClean="0"/>
              <a:t>Den kan beskytte mot angripere utenfra ved å filtrere bort ondsinnet nettrafikk.</a:t>
            </a:r>
          </a:p>
          <a:p>
            <a:endParaRPr lang="nb-NO" dirty="0" smtClean="0"/>
          </a:p>
          <a:p>
            <a:r>
              <a:rPr lang="nb-NO" dirty="0" smtClean="0"/>
              <a:t>En personlig brannmur er programvare som overvåker og filtrerer kommunikasjon ut og inn av maskinen, i motsetning til nettverksbrannmurer som overvåker kommunikasjon inn og ut av nettverket. </a:t>
            </a:r>
            <a:br>
              <a:rPr lang="nb-NO" dirty="0" smtClean="0"/>
            </a:br>
            <a:r>
              <a:rPr lang="nb-NO" dirty="0" smtClean="0"/>
              <a:t>  </a:t>
            </a:r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Brannmur</a:t>
            </a:r>
            <a:endParaRPr lang="nb-NO" dirty="0"/>
          </a:p>
        </p:txBody>
      </p:sp>
      <p:pic>
        <p:nvPicPr>
          <p:cNvPr id="27650" name="Picture 2" descr="http://upload.wikimedia.org/wikipedia/commons/5/5b/Firewal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2726" y="3357562"/>
            <a:ext cx="4215491" cy="2317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97 -0.02727 C -0.14184 -0.0312 -0.17708 -0.0349 -0.19566 -0.04068 C -0.20816 -0.04461 -0.21944 -0.04785 -0.23541 -0.05085 C -0.24236 -0.0534 -0.24791 -0.05478 -0.25833 -0.05663 C -0.26649 -0.06287 -0.25434 -0.05524 -0.2717 -0.06079 C -0.27361 -0.06149 -0.27291 -0.06264 -0.27482 -0.06334 C -0.31354 -0.07952 -0.27083 -0.06033 -0.30816 -0.07351 C -0.31146 -0.07443 -0.31389 -0.07582 -0.31788 -0.07674 C -0.33316 -0.08021 -0.35451 -0.08229 -0.371 -0.08506 C -0.37934 -0.08668 -0.38628 -0.08853 -0.39427 -0.09015 C -0.40868 -0.09593 -0.39149 -0.08992 -0.41076 -0.09431 C -0.42239 -0.09685 -0.43368 -0.09963 -0.44375 -0.10263 C -0.4493 -0.10448 -0.45416 -0.1061 -0.46024 -0.10772 C -0.4743 -0.11119 -0.4875 -0.1128 -0.5033 -0.11604 C -0.54375 -0.12436 -0.58073 -0.13338 -0.62222 -0.14124 C -0.64878 -0.14632 -0.67934 -0.14771 -0.70833 -0.15118 C -0.73125 -0.15418 -0.7533 -0.15765 -0.77778 -0.1595 C -0.78507 -0.16135 -0.79184 -0.16273 -0.80104 -0.16366 " pathEditMode="relative" rAng="0" ptsTypes="fffffffffffffffffA">
                                      <p:cBhvr>
                                        <p:cTn id="39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>
              <a:hlinkClick r:id="rId3"/>
            </a:endParaRPr>
          </a:p>
          <a:p>
            <a:endParaRPr lang="nb-NO" dirty="0" smtClean="0">
              <a:hlinkClick r:id="rId3"/>
            </a:endParaRPr>
          </a:p>
          <a:p>
            <a:pPr>
              <a:buNone/>
            </a:pPr>
            <a:endParaRPr lang="nb-NO" dirty="0" smtClean="0">
              <a:hlinkClick r:id="rId3"/>
            </a:endParaRPr>
          </a:p>
          <a:p>
            <a:endParaRPr lang="nb-NO" dirty="0"/>
          </a:p>
        </p:txBody>
      </p:sp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Rektangel 4"/>
          <p:cNvSpPr/>
          <p:nvPr/>
        </p:nvSpPr>
        <p:spPr>
          <a:xfrm>
            <a:off x="2286000" y="3105835"/>
            <a:ext cx="5572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smtClean="0">
                <a:hlinkClick r:id="rId3"/>
              </a:rPr>
              <a:t>http://</a:t>
            </a:r>
            <a:r>
              <a:rPr lang="nb-NO" dirty="0" smtClean="0">
                <a:hlinkClick r:id="rId3"/>
              </a:rPr>
              <a:t>www.youtube.com/watch?v=YIDyNf_l3xU</a:t>
            </a:r>
            <a:endParaRPr lang="nb-NO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2639</TotalTime>
  <Words>1883</Words>
  <Application>Microsoft Office PowerPoint</Application>
  <PresentationFormat>Skjermfremvisning (4:3)</PresentationFormat>
  <Paragraphs>313</Paragraphs>
  <Slides>30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30</vt:i4>
      </vt:variant>
    </vt:vector>
  </HeadingPairs>
  <TitlesOfParts>
    <vt:vector size="31" baseType="lpstr">
      <vt:lpstr>Concourse</vt:lpstr>
      <vt:lpstr>IT-sikkerhet</vt:lpstr>
      <vt:lpstr>Temaer</vt:lpstr>
      <vt:lpstr>Generelt</vt:lpstr>
      <vt:lpstr>E-post / Spam </vt:lpstr>
      <vt:lpstr>Phishing</vt:lpstr>
      <vt:lpstr>Lysbilde 6</vt:lpstr>
      <vt:lpstr>Antivirus</vt:lpstr>
      <vt:lpstr>Brannmur</vt:lpstr>
      <vt:lpstr>Lysbilde 9</vt:lpstr>
      <vt:lpstr>Sikkerhetskopiering </vt:lpstr>
      <vt:lpstr>Spionprogramvare</vt:lpstr>
      <vt:lpstr>De 10 mest utbredte truslene (F-secure)</vt:lpstr>
      <vt:lpstr>De 10 mest utbredte truslene (Trend Micro)</vt:lpstr>
      <vt:lpstr>Passord  </vt:lpstr>
      <vt:lpstr>Sosiale medier </vt:lpstr>
      <vt:lpstr>Lysbilde 16</vt:lpstr>
      <vt:lpstr>Lysbilde 17</vt:lpstr>
      <vt:lpstr>Sosial manipulering  </vt:lpstr>
      <vt:lpstr>Etterretning / Spionasje </vt:lpstr>
      <vt:lpstr>Lysbilde 20</vt:lpstr>
      <vt:lpstr>ID-Tyveri</vt:lpstr>
      <vt:lpstr>Personnr</vt:lpstr>
      <vt:lpstr>Lysbilde 23</vt:lpstr>
      <vt:lpstr>Lovligkopiering eller Piratkopiering?</vt:lpstr>
      <vt:lpstr>Steganography</vt:lpstr>
      <vt:lpstr>Noen bøker om temaene</vt:lpstr>
      <vt:lpstr>Noen Filmer</vt:lpstr>
      <vt:lpstr>Lysbilde 28</vt:lpstr>
      <vt:lpstr>Kilder / Henvisninger</vt:lpstr>
      <vt:lpstr>Spørsmål?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Håvard Dahle</dc:creator>
  <cp:keywords>Kurs;Datasikkerhet;IT-Sikkerhet;IKT;IT;Sikkerhet;2009;September</cp:keywords>
  <cp:lastModifiedBy>Håvard Dahle</cp:lastModifiedBy>
  <cp:revision>303</cp:revision>
  <dcterms:created xsi:type="dcterms:W3CDTF">2009-09-06T13:05:48Z</dcterms:created>
  <dcterms:modified xsi:type="dcterms:W3CDTF">2009-09-21T11:45:07Z</dcterms:modified>
</cp:coreProperties>
</file>